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5EE1A-DC87-1D5E-AB3E-D8B2C7D150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0B3A1E4-5F0D-1E71-8C74-37CC538F4A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6554206-C25D-F601-9D38-C24B60387372}"/>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5" name="Footer Placeholder 4">
            <a:extLst>
              <a:ext uri="{FF2B5EF4-FFF2-40B4-BE49-F238E27FC236}">
                <a16:creationId xmlns:a16="http://schemas.microsoft.com/office/drawing/2014/main" id="{FA71F2F1-CC41-54F5-25CC-60866F60CC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602C7E-95FE-2B44-9AA7-134EEB4281D2}"/>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1945159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A6455-6217-7322-E927-ADD538CBAF0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CFD2E7F-68F4-01C7-9B66-4014C4A296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C0D5AC4-CEDC-D8DD-225F-352F632314AC}"/>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5" name="Footer Placeholder 4">
            <a:extLst>
              <a:ext uri="{FF2B5EF4-FFF2-40B4-BE49-F238E27FC236}">
                <a16:creationId xmlns:a16="http://schemas.microsoft.com/office/drawing/2014/main" id="{66D514CD-B555-E45F-EFA1-2049D90EC3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BBE6FF-098F-E10C-2853-8E0DF8D03CB3}"/>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669677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3A5E9C-D130-DA9B-72CE-A0A669FF9A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7CB2D55-6367-7331-DD87-3D77AF5095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0CCBFA-A93E-B75E-44C9-A6FF620BE2A4}"/>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5" name="Footer Placeholder 4">
            <a:extLst>
              <a:ext uri="{FF2B5EF4-FFF2-40B4-BE49-F238E27FC236}">
                <a16:creationId xmlns:a16="http://schemas.microsoft.com/office/drawing/2014/main" id="{79EC68BD-FEB0-792E-991D-BE30886FC8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AF8FE5-61D4-F0A5-2689-725F67243B66}"/>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2188822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B26A5-6CB2-D319-C34B-AD6BA6E74A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6D40B1C-D791-7F82-E8A2-252CF309BA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4046F0-E7CC-8A9D-9A18-C6D1E95DE5CB}"/>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5" name="Footer Placeholder 4">
            <a:extLst>
              <a:ext uri="{FF2B5EF4-FFF2-40B4-BE49-F238E27FC236}">
                <a16:creationId xmlns:a16="http://schemas.microsoft.com/office/drawing/2014/main" id="{714D59AA-D240-FC22-3DEA-F04BD11D16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220DEC-1846-6AE7-2DFE-5477C1F4D14F}"/>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961245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D75D9-4246-CF00-0129-1F58EB192F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D76E020-2294-D83D-14B8-ACC740108D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1DF61B-3C2E-AEB4-B708-69C9794A3B2B}"/>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5" name="Footer Placeholder 4">
            <a:extLst>
              <a:ext uri="{FF2B5EF4-FFF2-40B4-BE49-F238E27FC236}">
                <a16:creationId xmlns:a16="http://schemas.microsoft.com/office/drawing/2014/main" id="{FDD7371F-C15D-9B2C-A34D-2C29D3D2366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59D36DC-2EDB-D629-7D4E-942CE5CE4D53}"/>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28043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22D1A-61B7-D555-D8E4-6251412DAAE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CD3C802-6400-D6F8-835D-73F7FDD6DF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A4F0C5C-5781-97F1-72C8-B78EFEE898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B9F74CF-6384-E38E-613D-F3E362B79207}"/>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6" name="Footer Placeholder 5">
            <a:extLst>
              <a:ext uri="{FF2B5EF4-FFF2-40B4-BE49-F238E27FC236}">
                <a16:creationId xmlns:a16="http://schemas.microsoft.com/office/drawing/2014/main" id="{462BAB92-32DD-C6C6-90D9-5F372200FD1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40CA9E-7DFD-C8A1-2720-AF2D61B627DB}"/>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1914057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E3074-9611-93EF-CBEF-E47126BC389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5B2A5ED-02BD-C165-DAAA-F26A417BE6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92224-CD88-991D-85E2-323C30FB02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FAE7ED0-365F-0384-F4ED-88757EFB70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FC6F87-D778-1384-32FC-A451144237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D62B995-64C3-751D-1535-B389BD13B4DA}"/>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8" name="Footer Placeholder 7">
            <a:extLst>
              <a:ext uri="{FF2B5EF4-FFF2-40B4-BE49-F238E27FC236}">
                <a16:creationId xmlns:a16="http://schemas.microsoft.com/office/drawing/2014/main" id="{F8939BEA-897B-16A7-F102-3F55812AC21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4FF39F7-5B8F-2F46-7497-386EC2335C3C}"/>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1546298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85D5-ED24-289B-9B88-1FFC21B56EC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9247340-66CD-02EC-61E7-44B0B1211CE0}"/>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4" name="Footer Placeholder 3">
            <a:extLst>
              <a:ext uri="{FF2B5EF4-FFF2-40B4-BE49-F238E27FC236}">
                <a16:creationId xmlns:a16="http://schemas.microsoft.com/office/drawing/2014/main" id="{941E0BB7-1DE0-31A5-439D-74850F7FB3A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0524C0E-99D2-2C6B-9EC3-6E8D8E1E0AE0}"/>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2637789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8360A0-C299-6BF4-0E87-E96EF846BC37}"/>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3" name="Footer Placeholder 2">
            <a:extLst>
              <a:ext uri="{FF2B5EF4-FFF2-40B4-BE49-F238E27FC236}">
                <a16:creationId xmlns:a16="http://schemas.microsoft.com/office/drawing/2014/main" id="{5FE0428B-8A3B-1E46-E2A5-598D8E563BB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E79E18D-2F3E-6C2B-AAF8-DA37BFD1F05A}"/>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3210211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1D069-7523-ADC0-4AA1-9C9AAD7D4E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3C1F81C-2EC2-3CF0-5389-9F8FEA3756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DFAC603-B9C9-B8A1-0528-80A33D19B0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917681-80E6-457D-EEC6-7852F80CF48B}"/>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6" name="Footer Placeholder 5">
            <a:extLst>
              <a:ext uri="{FF2B5EF4-FFF2-40B4-BE49-F238E27FC236}">
                <a16:creationId xmlns:a16="http://schemas.microsoft.com/office/drawing/2014/main" id="{A2C14601-4F67-5FCF-FAC9-1A42CA41092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687439C-250B-B8E4-6626-F7BF15C72E19}"/>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2413951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6F19D-ADBA-29BE-4173-3682F3DBF6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6FB2871-19F8-B9F0-38AF-1315058C76C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33C6082-11D9-477D-2196-FF21C7F3D7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5D3A50-E156-488D-AF0E-6AEFD14DC36B}"/>
              </a:ext>
            </a:extLst>
          </p:cNvPr>
          <p:cNvSpPr>
            <a:spLocks noGrp="1"/>
          </p:cNvSpPr>
          <p:nvPr>
            <p:ph type="dt" sz="half" idx="10"/>
          </p:nvPr>
        </p:nvSpPr>
        <p:spPr/>
        <p:txBody>
          <a:bodyPr/>
          <a:lstStyle/>
          <a:p>
            <a:fld id="{1B76774D-8890-4D9C-807C-E239D4578CB3}" type="datetimeFigureOut">
              <a:rPr lang="en-IN" smtClean="0"/>
              <a:t>24-04-2023</a:t>
            </a:fld>
            <a:endParaRPr lang="en-IN"/>
          </a:p>
        </p:txBody>
      </p:sp>
      <p:sp>
        <p:nvSpPr>
          <p:cNvPr id="6" name="Footer Placeholder 5">
            <a:extLst>
              <a:ext uri="{FF2B5EF4-FFF2-40B4-BE49-F238E27FC236}">
                <a16:creationId xmlns:a16="http://schemas.microsoft.com/office/drawing/2014/main" id="{0C336C31-C219-C6C6-615D-C2145518F3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7A8EDEC-813D-7D81-7E4A-0B6B6DFD032A}"/>
              </a:ext>
            </a:extLst>
          </p:cNvPr>
          <p:cNvSpPr>
            <a:spLocks noGrp="1"/>
          </p:cNvSpPr>
          <p:nvPr>
            <p:ph type="sldNum" sz="quarter" idx="12"/>
          </p:nvPr>
        </p:nvSpPr>
        <p:spPr/>
        <p:txBody>
          <a:bodyPr/>
          <a:lstStyle/>
          <a:p>
            <a:fld id="{C7F3F47C-98FE-439F-9932-D9CC9DAF7C90}" type="slidenum">
              <a:rPr lang="en-IN" smtClean="0"/>
              <a:t>‹#›</a:t>
            </a:fld>
            <a:endParaRPr lang="en-IN"/>
          </a:p>
        </p:txBody>
      </p:sp>
    </p:spTree>
    <p:extLst>
      <p:ext uri="{BB962C8B-B14F-4D97-AF65-F5344CB8AC3E}">
        <p14:creationId xmlns:p14="http://schemas.microsoft.com/office/powerpoint/2010/main" val="1425529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09D1E1-19BC-F4EE-E1BF-13A535FA4B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B0429A2-C072-ED0D-C2F2-35BD276653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41BFE73-0623-D63C-5A2F-38B9607E96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76774D-8890-4D9C-807C-E239D4578CB3}" type="datetimeFigureOut">
              <a:rPr lang="en-IN" smtClean="0"/>
              <a:t>24-04-2023</a:t>
            </a:fld>
            <a:endParaRPr lang="en-IN"/>
          </a:p>
        </p:txBody>
      </p:sp>
      <p:sp>
        <p:nvSpPr>
          <p:cNvPr id="5" name="Footer Placeholder 4">
            <a:extLst>
              <a:ext uri="{FF2B5EF4-FFF2-40B4-BE49-F238E27FC236}">
                <a16:creationId xmlns:a16="http://schemas.microsoft.com/office/drawing/2014/main" id="{00B156A7-DB29-C0D3-AA7F-8C9F6F2D09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49F5435-DC88-E471-61B8-3A6A8FA8A1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F3F47C-98FE-439F-9932-D9CC9DAF7C90}" type="slidenum">
              <a:rPr lang="en-IN" smtClean="0"/>
              <a:t>‹#›</a:t>
            </a:fld>
            <a:endParaRPr lang="en-IN"/>
          </a:p>
        </p:txBody>
      </p:sp>
    </p:spTree>
    <p:extLst>
      <p:ext uri="{BB962C8B-B14F-4D97-AF65-F5344CB8AC3E}">
        <p14:creationId xmlns:p14="http://schemas.microsoft.com/office/powerpoint/2010/main" val="4241316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7BCB0-DBEC-D45C-C8A6-CD938D904B44}"/>
              </a:ext>
            </a:extLst>
          </p:cNvPr>
          <p:cNvSpPr>
            <a:spLocks noGrp="1"/>
          </p:cNvSpPr>
          <p:nvPr>
            <p:ph type="ctrTitle"/>
          </p:nvPr>
        </p:nvSpPr>
        <p:spPr>
          <a:xfrm>
            <a:off x="1524000" y="254616"/>
            <a:ext cx="9144000" cy="2387600"/>
          </a:xfrm>
        </p:spPr>
        <p:txBody>
          <a:bodyPr/>
          <a:lstStyle/>
          <a:p>
            <a:r>
              <a:rPr lang="en-US" dirty="0"/>
              <a:t>Thread Programming</a:t>
            </a:r>
            <a:endParaRPr lang="en-IN" dirty="0"/>
          </a:p>
        </p:txBody>
      </p:sp>
      <p:sp>
        <p:nvSpPr>
          <p:cNvPr id="3" name="Subtitle 2">
            <a:extLst>
              <a:ext uri="{FF2B5EF4-FFF2-40B4-BE49-F238E27FC236}">
                <a16:creationId xmlns:a16="http://schemas.microsoft.com/office/drawing/2014/main" id="{D3047393-3B2D-457A-C3B8-F71CE249F4D2}"/>
              </a:ext>
            </a:extLst>
          </p:cNvPr>
          <p:cNvSpPr>
            <a:spLocks noGrp="1"/>
          </p:cNvSpPr>
          <p:nvPr>
            <p:ph type="subTitle" idx="1"/>
          </p:nvPr>
        </p:nvSpPr>
        <p:spPr>
          <a:xfrm>
            <a:off x="1524000" y="2958226"/>
            <a:ext cx="9144000" cy="1655762"/>
          </a:xfrm>
        </p:spPr>
        <p:txBody>
          <a:bodyPr>
            <a:normAutofit/>
          </a:bodyPr>
          <a:lstStyle/>
          <a:p>
            <a:r>
              <a:rPr lang="en-IN" dirty="0"/>
              <a:t>Name: Umesh Sharma</a:t>
            </a:r>
          </a:p>
          <a:p>
            <a:r>
              <a:rPr lang="en-IN" dirty="0"/>
              <a:t>Sap id 500086942</a:t>
            </a:r>
          </a:p>
          <a:p>
            <a:r>
              <a:rPr lang="en-IN" dirty="0"/>
              <a:t>Roll no. R2142201743</a:t>
            </a:r>
          </a:p>
          <a:p>
            <a:endParaRPr lang="en-IN" dirty="0"/>
          </a:p>
        </p:txBody>
      </p:sp>
      <p:pic>
        <p:nvPicPr>
          <p:cNvPr id="4" name="tp">
            <a:hlinkClick r:id="" action="ppaction://media"/>
            <a:extLst>
              <a:ext uri="{FF2B5EF4-FFF2-40B4-BE49-F238E27FC236}">
                <a16:creationId xmlns:a16="http://schemas.microsoft.com/office/drawing/2014/main" id="{0A8FF4DA-4109-A056-86EC-6AAFCA41BC9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05876" y="6198313"/>
            <a:ext cx="487363" cy="487363"/>
          </a:xfrm>
          <a:prstGeom prst="rect">
            <a:avLst/>
          </a:prstGeom>
        </p:spPr>
      </p:pic>
    </p:spTree>
    <p:extLst>
      <p:ext uri="{BB962C8B-B14F-4D97-AF65-F5344CB8AC3E}">
        <p14:creationId xmlns:p14="http://schemas.microsoft.com/office/powerpoint/2010/main" val="1593081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A227B-F715-52F1-D95D-95F480B069B5}"/>
              </a:ext>
            </a:extLst>
          </p:cNvPr>
          <p:cNvSpPr>
            <a:spLocks noGrp="1"/>
          </p:cNvSpPr>
          <p:nvPr>
            <p:ph type="title"/>
          </p:nvPr>
        </p:nvSpPr>
        <p:spPr/>
        <p:txBody>
          <a:bodyPr/>
          <a:lstStyle/>
          <a:p>
            <a:r>
              <a:rPr lang="en-IN" dirty="0"/>
              <a:t>What are threads?</a:t>
            </a:r>
          </a:p>
        </p:txBody>
      </p:sp>
      <p:sp>
        <p:nvSpPr>
          <p:cNvPr id="3" name="Content Placeholder 2">
            <a:extLst>
              <a:ext uri="{FF2B5EF4-FFF2-40B4-BE49-F238E27FC236}">
                <a16:creationId xmlns:a16="http://schemas.microsoft.com/office/drawing/2014/main" id="{93B96507-C8E1-275A-633C-3B87C7727A4B}"/>
              </a:ext>
            </a:extLst>
          </p:cNvPr>
          <p:cNvSpPr>
            <a:spLocks noGrp="1"/>
          </p:cNvSpPr>
          <p:nvPr>
            <p:ph idx="1"/>
          </p:nvPr>
        </p:nvSpPr>
        <p:spPr>
          <a:xfrm>
            <a:off x="838200" y="1825624"/>
            <a:ext cx="10515600" cy="3240897"/>
          </a:xfrm>
        </p:spPr>
        <p:txBody>
          <a:bodyPr>
            <a:normAutofit lnSpcReduction="10000"/>
          </a:bodyPr>
          <a:lstStyle/>
          <a:p>
            <a:pPr algn="l"/>
            <a:r>
              <a:rPr lang="en-US" b="0" i="0" dirty="0">
                <a:solidFill>
                  <a:srgbClr val="374151"/>
                </a:solidFill>
                <a:effectLst/>
                <a:latin typeface="Söhne"/>
              </a:rPr>
              <a:t>In computer science, a thread is the smallest unit of a process that can be scheduled by an operating system. A thread is an independent path of execution within a program that shares the same memory space as the main thread and other threads in the same process.</a:t>
            </a:r>
          </a:p>
          <a:p>
            <a:pPr algn="l"/>
            <a:r>
              <a:rPr lang="en-US" b="0" i="0" dirty="0">
                <a:solidFill>
                  <a:srgbClr val="374151"/>
                </a:solidFill>
                <a:effectLst/>
                <a:latin typeface="Söhne"/>
              </a:rPr>
              <a:t>Threads can be thought of as lightweight processes, because they are created within a process and share the same resources as the main process. However, threads are typically more efficient than processes because they require fewer resources to create and switch between.</a:t>
            </a:r>
          </a:p>
          <a:p>
            <a:pPr marL="0" indent="0">
              <a:buNone/>
            </a:pPr>
            <a:endParaRPr lang="en-IN" dirty="0"/>
          </a:p>
        </p:txBody>
      </p:sp>
      <p:pic>
        <p:nvPicPr>
          <p:cNvPr id="5" name="thread">
            <a:hlinkClick r:id="" action="ppaction://media"/>
            <a:extLst>
              <a:ext uri="{FF2B5EF4-FFF2-40B4-BE49-F238E27FC236}">
                <a16:creationId xmlns:a16="http://schemas.microsoft.com/office/drawing/2014/main" id="{0C98FD08-36F7-1CBA-FB65-309CF42F603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10118" y="5838533"/>
            <a:ext cx="487363" cy="487363"/>
          </a:xfrm>
          <a:prstGeom prst="rect">
            <a:avLst/>
          </a:prstGeom>
        </p:spPr>
      </p:pic>
    </p:spTree>
    <p:extLst>
      <p:ext uri="{BB962C8B-B14F-4D97-AF65-F5344CB8AC3E}">
        <p14:creationId xmlns:p14="http://schemas.microsoft.com/office/powerpoint/2010/main" val="2358364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47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3BC4C-49C0-3763-601A-64964AE55234}"/>
              </a:ext>
            </a:extLst>
          </p:cNvPr>
          <p:cNvSpPr>
            <a:spLocks noGrp="1"/>
          </p:cNvSpPr>
          <p:nvPr>
            <p:ph type="title"/>
          </p:nvPr>
        </p:nvSpPr>
        <p:spPr/>
        <p:txBody>
          <a:bodyPr/>
          <a:lstStyle/>
          <a:p>
            <a:r>
              <a:rPr lang="en-IN" dirty="0"/>
              <a:t>Relationship between thread and process</a:t>
            </a:r>
          </a:p>
        </p:txBody>
      </p:sp>
      <p:sp>
        <p:nvSpPr>
          <p:cNvPr id="3" name="Content Placeholder 2">
            <a:extLst>
              <a:ext uri="{FF2B5EF4-FFF2-40B4-BE49-F238E27FC236}">
                <a16:creationId xmlns:a16="http://schemas.microsoft.com/office/drawing/2014/main" id="{F361CFE5-FE64-0634-0A74-AEC1007054D6}"/>
              </a:ext>
            </a:extLst>
          </p:cNvPr>
          <p:cNvSpPr>
            <a:spLocks noGrp="1"/>
          </p:cNvSpPr>
          <p:nvPr>
            <p:ph idx="1"/>
          </p:nvPr>
        </p:nvSpPr>
        <p:spPr/>
        <p:txBody>
          <a:bodyPr>
            <a:normAutofit lnSpcReduction="10000"/>
          </a:bodyPr>
          <a:lstStyle/>
          <a:p>
            <a:pPr algn="l"/>
            <a:r>
              <a:rPr lang="en-US" b="0" i="0" dirty="0">
                <a:solidFill>
                  <a:srgbClr val="374151"/>
                </a:solidFill>
                <a:effectLst/>
                <a:latin typeface="Söhne"/>
              </a:rPr>
              <a:t>In computing, a process is an instance of a program that is being executed by a computer. A process can have one or more threads of execution, which are independent paths of execution within the process.</a:t>
            </a:r>
          </a:p>
          <a:p>
            <a:pPr algn="l"/>
            <a:r>
              <a:rPr lang="en-US" b="0" i="0" dirty="0">
                <a:solidFill>
                  <a:srgbClr val="374151"/>
                </a:solidFill>
                <a:effectLst/>
                <a:latin typeface="Söhne"/>
              </a:rPr>
              <a:t>Threads are like sub-processes that share the same memory space as the parent process and other threads. In contrast to a process, which has its own address space, each thread shares the same address space with other threads in the same process. This means that threads can communicate with each other more easily and share data without having to use inter-process communication mechanisms like message passing or shared memory.</a:t>
            </a:r>
          </a:p>
          <a:p>
            <a:pPr marL="0" indent="0">
              <a:buNone/>
            </a:pPr>
            <a:endParaRPr lang="en-IN" dirty="0"/>
          </a:p>
        </p:txBody>
      </p:sp>
      <p:pic>
        <p:nvPicPr>
          <p:cNvPr id="4" name="Recorded Sound">
            <a:hlinkClick r:id="" action="ppaction://media"/>
            <a:extLst>
              <a:ext uri="{FF2B5EF4-FFF2-40B4-BE49-F238E27FC236}">
                <a16:creationId xmlns:a16="http://schemas.microsoft.com/office/drawing/2014/main" id="{2B70F9C6-00B6-6F0E-3426-7D35715FDF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1901" y="6176963"/>
            <a:ext cx="487363" cy="487363"/>
          </a:xfrm>
          <a:prstGeom prst="rect">
            <a:avLst/>
          </a:prstGeom>
        </p:spPr>
      </p:pic>
    </p:spTree>
    <p:extLst>
      <p:ext uri="{BB962C8B-B14F-4D97-AF65-F5344CB8AC3E}">
        <p14:creationId xmlns:p14="http://schemas.microsoft.com/office/powerpoint/2010/main" val="2360849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28095-C399-F92E-A483-91751C28E5B7}"/>
              </a:ext>
            </a:extLst>
          </p:cNvPr>
          <p:cNvSpPr>
            <a:spLocks noGrp="1"/>
          </p:cNvSpPr>
          <p:nvPr>
            <p:ph type="title"/>
          </p:nvPr>
        </p:nvSpPr>
        <p:spPr/>
        <p:txBody>
          <a:bodyPr/>
          <a:lstStyle/>
          <a:p>
            <a:r>
              <a:rPr lang="en-IN" dirty="0"/>
              <a:t>Parallel computing approaches using threads</a:t>
            </a:r>
          </a:p>
        </p:txBody>
      </p:sp>
      <p:sp>
        <p:nvSpPr>
          <p:cNvPr id="3" name="Content Placeholder 2">
            <a:extLst>
              <a:ext uri="{FF2B5EF4-FFF2-40B4-BE49-F238E27FC236}">
                <a16:creationId xmlns:a16="http://schemas.microsoft.com/office/drawing/2014/main" id="{FC3AA956-D402-2350-1280-D49583608C7D}"/>
              </a:ext>
            </a:extLst>
          </p:cNvPr>
          <p:cNvSpPr>
            <a:spLocks noGrp="1"/>
          </p:cNvSpPr>
          <p:nvPr>
            <p:ph idx="1"/>
          </p:nvPr>
        </p:nvSpPr>
        <p:spPr/>
        <p:txBody>
          <a:bodyPr>
            <a:normAutofit fontScale="70000" lnSpcReduction="20000"/>
          </a:bodyPr>
          <a:lstStyle/>
          <a:p>
            <a:pPr marL="0" indent="0" algn="l">
              <a:buNone/>
            </a:pPr>
            <a:r>
              <a:rPr lang="en-US" b="0" i="0" dirty="0">
                <a:solidFill>
                  <a:srgbClr val="374151"/>
                </a:solidFill>
                <a:effectLst/>
                <a:latin typeface="Söhne"/>
              </a:rPr>
              <a:t>Parallel computing is a technique that involves performing multiple computations simultaneously in order to speed up the processing time of a task or problem. One approach to parallel computing is to use threads.</a:t>
            </a:r>
          </a:p>
          <a:p>
            <a:pPr marL="0" indent="0" algn="l">
              <a:buNone/>
            </a:pPr>
            <a:r>
              <a:rPr lang="en-US" b="0" i="0" dirty="0">
                <a:solidFill>
                  <a:srgbClr val="374151"/>
                </a:solidFill>
                <a:effectLst/>
                <a:latin typeface="Söhne"/>
              </a:rPr>
              <a:t>There are different ways in which threads can be used for parallel computing. Here are a few examples:</a:t>
            </a:r>
          </a:p>
          <a:p>
            <a:pPr algn="l">
              <a:buFont typeface="+mj-lt"/>
              <a:buAutoNum type="arabicPeriod"/>
            </a:pPr>
            <a:r>
              <a:rPr lang="en-US" b="0" i="0" dirty="0">
                <a:solidFill>
                  <a:srgbClr val="374151"/>
                </a:solidFill>
                <a:effectLst/>
                <a:latin typeface="Söhne"/>
              </a:rPr>
              <a:t>Shared-memory parallelism: In this approach, threads share access to the same memory space, which means they can access and modify the same data. This approach is often used in multi-core CPUs and can be used to parallelize tasks that involve heavy use of memory.</a:t>
            </a:r>
          </a:p>
          <a:p>
            <a:pPr algn="l">
              <a:buFont typeface="+mj-lt"/>
              <a:buAutoNum type="arabicPeriod"/>
            </a:pPr>
            <a:r>
              <a:rPr lang="en-US" b="0" i="0" dirty="0">
                <a:solidFill>
                  <a:srgbClr val="374151"/>
                </a:solidFill>
                <a:effectLst/>
                <a:latin typeface="Söhne"/>
              </a:rPr>
              <a:t>Data parallelism: In data parallelism, the same operation is performed on multiple data items simultaneously. This can be achieved by creating multiple threads, each of which operates on a different subset of the data. For example, image processing tasks can be parallelized by dividing the image into multiple regions and processing each region in parallel using different threads.</a:t>
            </a:r>
          </a:p>
          <a:p>
            <a:pPr algn="l">
              <a:buFont typeface="+mj-lt"/>
              <a:buAutoNum type="arabicPeriod"/>
            </a:pPr>
            <a:r>
              <a:rPr lang="en-US" b="0" i="0" dirty="0">
                <a:solidFill>
                  <a:srgbClr val="374151"/>
                </a:solidFill>
                <a:effectLst/>
                <a:latin typeface="Söhne"/>
              </a:rPr>
              <a:t>Task parallelism: In task parallelism, different threads perform different tasks in parallel. For example, in a web server, one thread can handle user requests while another thread performs background tasks like logging or database queries.</a:t>
            </a:r>
          </a:p>
          <a:p>
            <a:pPr marL="0" indent="0">
              <a:buNone/>
            </a:pPr>
            <a:endParaRPr lang="en-IN" dirty="0"/>
          </a:p>
        </p:txBody>
      </p:sp>
      <p:pic>
        <p:nvPicPr>
          <p:cNvPr id="4" name="Recorded Sound">
            <a:hlinkClick r:id="" action="ppaction://media"/>
            <a:extLst>
              <a:ext uri="{FF2B5EF4-FFF2-40B4-BE49-F238E27FC236}">
                <a16:creationId xmlns:a16="http://schemas.microsoft.com/office/drawing/2014/main" id="{DE147E9E-9341-9C72-C9FD-2D75E010C1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3800" y="6005512"/>
            <a:ext cx="487363" cy="487363"/>
          </a:xfrm>
          <a:prstGeom prst="rect">
            <a:avLst/>
          </a:prstGeom>
        </p:spPr>
      </p:pic>
    </p:spTree>
    <p:extLst>
      <p:ext uri="{BB962C8B-B14F-4D97-AF65-F5344CB8AC3E}">
        <p14:creationId xmlns:p14="http://schemas.microsoft.com/office/powerpoint/2010/main" val="1984750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1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D9877-9164-296C-627B-61E73A48FB2C}"/>
              </a:ext>
            </a:extLst>
          </p:cNvPr>
          <p:cNvSpPr>
            <a:spLocks noGrp="1"/>
          </p:cNvSpPr>
          <p:nvPr>
            <p:ph type="title"/>
          </p:nvPr>
        </p:nvSpPr>
        <p:spPr/>
        <p:txBody>
          <a:bodyPr/>
          <a:lstStyle/>
          <a:p>
            <a:r>
              <a:rPr lang="en-US" dirty="0">
                <a:solidFill>
                  <a:srgbClr val="262626"/>
                </a:solidFill>
                <a:latin typeface="Open Sans" panose="020B0604020202020204" pitchFamily="34" charset="0"/>
              </a:rPr>
              <a:t>M</a:t>
            </a:r>
            <a:r>
              <a:rPr lang="en-US" b="0" i="0" dirty="0">
                <a:solidFill>
                  <a:srgbClr val="262626"/>
                </a:solidFill>
                <a:effectLst/>
                <a:latin typeface="Open Sans" panose="020B0604020202020204" pitchFamily="34" charset="0"/>
              </a:rPr>
              <a:t>ultithreading using cloud application platforms</a:t>
            </a:r>
            <a:endParaRPr lang="en-IN" dirty="0"/>
          </a:p>
        </p:txBody>
      </p:sp>
      <p:sp>
        <p:nvSpPr>
          <p:cNvPr id="3" name="Content Placeholder 2">
            <a:extLst>
              <a:ext uri="{FF2B5EF4-FFF2-40B4-BE49-F238E27FC236}">
                <a16:creationId xmlns:a16="http://schemas.microsoft.com/office/drawing/2014/main" id="{6D049115-E059-49F5-2681-410FD481E11F}"/>
              </a:ext>
            </a:extLst>
          </p:cNvPr>
          <p:cNvSpPr>
            <a:spLocks noGrp="1"/>
          </p:cNvSpPr>
          <p:nvPr>
            <p:ph idx="1"/>
          </p:nvPr>
        </p:nvSpPr>
        <p:spPr/>
        <p:txBody>
          <a:bodyPr>
            <a:normAutofit fontScale="77500" lnSpcReduction="20000"/>
          </a:bodyPr>
          <a:lstStyle/>
          <a:p>
            <a:pPr marL="0" indent="0" algn="l">
              <a:buNone/>
            </a:pPr>
            <a:r>
              <a:rPr lang="en-US" b="0" i="0" dirty="0">
                <a:solidFill>
                  <a:srgbClr val="374151"/>
                </a:solidFill>
                <a:effectLst/>
                <a:latin typeface="Söhne"/>
              </a:rPr>
              <a:t>Multithreading can also be utilized in cloud application platforms to improve application performance and scalability. Here are a few ways in which multithreading can be used in cloud application platforms:</a:t>
            </a:r>
          </a:p>
          <a:p>
            <a:pPr algn="l">
              <a:buFont typeface="+mj-lt"/>
              <a:buAutoNum type="arabicPeriod"/>
            </a:pPr>
            <a:r>
              <a:rPr lang="en-US" b="0" i="0" dirty="0">
                <a:solidFill>
                  <a:srgbClr val="374151"/>
                </a:solidFill>
                <a:effectLst/>
                <a:latin typeface="Söhne"/>
              </a:rPr>
              <a:t>Multithreading in serverless computing: Serverless computing platforms such as AWS Lambda or Google Cloud Functions can utilize multithreading to process multiple requests concurrently. By using multiple threads to handle requests, the application can improve its throughput and reduce latency.</a:t>
            </a:r>
          </a:p>
          <a:p>
            <a:pPr algn="l">
              <a:buFont typeface="+mj-lt"/>
              <a:buAutoNum type="arabicPeriod"/>
            </a:pPr>
            <a:r>
              <a:rPr lang="en-US" b="0" i="0" dirty="0">
                <a:solidFill>
                  <a:srgbClr val="374151"/>
                </a:solidFill>
                <a:effectLst/>
                <a:latin typeface="Söhne"/>
              </a:rPr>
              <a:t>Multithreading in container orchestration: Container orchestration platforms such as Kubernetes or Docker Swarm can use multithreading to improve the performance of the application by utilizing multiple threads to handle incoming requests. This can help to avoid bottlenecks and reduce latency.</a:t>
            </a:r>
          </a:p>
          <a:p>
            <a:pPr algn="l">
              <a:buFont typeface="+mj-lt"/>
              <a:buAutoNum type="arabicPeriod"/>
            </a:pPr>
            <a:r>
              <a:rPr lang="en-US" b="0" i="0" dirty="0">
                <a:solidFill>
                  <a:srgbClr val="374151"/>
                </a:solidFill>
                <a:effectLst/>
                <a:latin typeface="Söhne"/>
              </a:rPr>
              <a:t>Multithreading in distributed computing: Distributed computing frameworks such as Apache Hadoop or Apache Spark can utilize multithreading to process large datasets in parallel. By dividing a large dataset into smaller chunks and processing each chunk on a different thread, these frameworks can improve the performance of data processing tasks.</a:t>
            </a:r>
          </a:p>
          <a:p>
            <a:pPr marL="0" indent="0">
              <a:buNone/>
            </a:pPr>
            <a:endParaRPr lang="en-IN" dirty="0"/>
          </a:p>
        </p:txBody>
      </p:sp>
      <p:pic>
        <p:nvPicPr>
          <p:cNvPr id="4" name="Recorded Sound">
            <a:hlinkClick r:id="" action="ppaction://media"/>
            <a:extLst>
              <a:ext uri="{FF2B5EF4-FFF2-40B4-BE49-F238E27FC236}">
                <a16:creationId xmlns:a16="http://schemas.microsoft.com/office/drawing/2014/main" id="{088EEEA9-40AF-E124-E2C4-35FEEF44C8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99182" y="6176963"/>
            <a:ext cx="487363" cy="487363"/>
          </a:xfrm>
          <a:prstGeom prst="rect">
            <a:avLst/>
          </a:prstGeom>
        </p:spPr>
      </p:pic>
    </p:spTree>
    <p:extLst>
      <p:ext uri="{BB962C8B-B14F-4D97-AF65-F5344CB8AC3E}">
        <p14:creationId xmlns:p14="http://schemas.microsoft.com/office/powerpoint/2010/main" val="298660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3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BD09D-A1A3-ACE4-296A-050BE202BB28}"/>
              </a:ext>
            </a:extLst>
          </p:cNvPr>
          <p:cNvSpPr>
            <a:spLocks noGrp="1"/>
          </p:cNvSpPr>
          <p:nvPr>
            <p:ph type="title"/>
          </p:nvPr>
        </p:nvSpPr>
        <p:spPr/>
        <p:txBody>
          <a:bodyPr/>
          <a:lstStyle/>
          <a:p>
            <a:r>
              <a:rPr lang="en-US" dirty="0">
                <a:solidFill>
                  <a:srgbClr val="262626"/>
                </a:solidFill>
                <a:latin typeface="Open Sans" panose="020B0606030504020204" pitchFamily="34" charset="0"/>
              </a:rPr>
              <a:t>T</a:t>
            </a:r>
            <a:r>
              <a:rPr lang="en-US" b="0" i="0" dirty="0">
                <a:solidFill>
                  <a:srgbClr val="262626"/>
                </a:solidFill>
                <a:effectLst/>
                <a:latin typeface="Open Sans" panose="020B0606030504020204" pitchFamily="34" charset="0"/>
              </a:rPr>
              <a:t>he cloud application platform thread vs. common threads</a:t>
            </a:r>
            <a:endParaRPr lang="en-IN" dirty="0"/>
          </a:p>
        </p:txBody>
      </p:sp>
      <p:sp>
        <p:nvSpPr>
          <p:cNvPr id="3" name="Content Placeholder 2">
            <a:extLst>
              <a:ext uri="{FF2B5EF4-FFF2-40B4-BE49-F238E27FC236}">
                <a16:creationId xmlns:a16="http://schemas.microsoft.com/office/drawing/2014/main" id="{336E637C-6D07-EB5A-5436-F793AF592744}"/>
              </a:ext>
            </a:extLst>
          </p:cNvPr>
          <p:cNvSpPr>
            <a:spLocks noGrp="1"/>
          </p:cNvSpPr>
          <p:nvPr>
            <p:ph idx="1"/>
          </p:nvPr>
        </p:nvSpPr>
        <p:spPr/>
        <p:txBody>
          <a:bodyPr>
            <a:normAutofit fontScale="77500" lnSpcReduction="20000"/>
          </a:bodyPr>
          <a:lstStyle/>
          <a:p>
            <a:pPr marL="0" indent="0" algn="l">
              <a:buNone/>
            </a:pPr>
            <a:r>
              <a:rPr lang="en-US" b="0" i="0" dirty="0">
                <a:solidFill>
                  <a:srgbClr val="374151"/>
                </a:solidFill>
                <a:effectLst/>
                <a:latin typeface="Söhne"/>
              </a:rPr>
              <a:t>In terms of programming, there is no fundamental difference between threads used in cloud application platforms and threads used in traditional desktop or server applications.</a:t>
            </a:r>
          </a:p>
          <a:p>
            <a:pPr marL="0" indent="0" algn="l">
              <a:buNone/>
            </a:pPr>
            <a:r>
              <a:rPr lang="en-US" b="0" i="0" dirty="0">
                <a:solidFill>
                  <a:srgbClr val="374151"/>
                </a:solidFill>
                <a:effectLst/>
                <a:latin typeface="Söhne"/>
              </a:rPr>
              <a:t>Both cloud application platforms and traditional applications can use threads to achieve parallelism and improve performance. However, there may be differences in how threads are managed and utilized in cloud application platforms compared to traditional applications.</a:t>
            </a:r>
          </a:p>
          <a:p>
            <a:pPr marL="0" indent="0" algn="l">
              <a:buNone/>
            </a:pPr>
            <a:r>
              <a:rPr lang="en-US" b="0" i="0" dirty="0">
                <a:solidFill>
                  <a:srgbClr val="374151"/>
                </a:solidFill>
                <a:effectLst/>
                <a:latin typeface="Söhne"/>
              </a:rPr>
              <a:t>For example, cloud application platforms may provide tools or services for managing and monitoring threads in a distributed environment. This can include features such as load balancing, auto-scaling, and thread management tools that can help optimize performance and resource utilization in a cloud environment.</a:t>
            </a:r>
          </a:p>
          <a:p>
            <a:pPr marL="0" indent="0" algn="l">
              <a:buNone/>
            </a:pPr>
            <a:r>
              <a:rPr lang="en-US" b="0" i="0" dirty="0">
                <a:solidFill>
                  <a:srgbClr val="374151"/>
                </a:solidFill>
                <a:effectLst/>
                <a:latin typeface="Söhne"/>
              </a:rPr>
              <a:t>In addition, cloud application platforms may have different resource constraints or limitations compared to traditional applications, such as limitations on the number of threads that can be created or the amount of memory available for each thread. This can impact how threads are utilized and managed in a cloud environment, and may require developers to design and implement their applications differently.</a:t>
            </a:r>
          </a:p>
          <a:p>
            <a:pPr marL="0" indent="0">
              <a:buNone/>
            </a:pPr>
            <a:endParaRPr lang="en-IN" dirty="0"/>
          </a:p>
        </p:txBody>
      </p:sp>
      <p:pic>
        <p:nvPicPr>
          <p:cNvPr id="5" name="Recorded Sound">
            <a:hlinkClick r:id="" action="ppaction://media"/>
            <a:extLst>
              <a:ext uri="{FF2B5EF4-FFF2-40B4-BE49-F238E27FC236}">
                <a16:creationId xmlns:a16="http://schemas.microsoft.com/office/drawing/2014/main" id="{DB111D88-E09A-6931-0D90-C5016E4D82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96546" y="6134975"/>
            <a:ext cx="487363" cy="487363"/>
          </a:xfrm>
          <a:prstGeom prst="rect">
            <a:avLst/>
          </a:prstGeom>
        </p:spPr>
      </p:pic>
    </p:spTree>
    <p:extLst>
      <p:ext uri="{BB962C8B-B14F-4D97-AF65-F5344CB8AC3E}">
        <p14:creationId xmlns:p14="http://schemas.microsoft.com/office/powerpoint/2010/main" val="3236602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9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E1D8F-4E72-496A-DBE6-E20308704E9D}"/>
              </a:ext>
            </a:extLst>
          </p:cNvPr>
          <p:cNvSpPr>
            <a:spLocks noGrp="1"/>
          </p:cNvSpPr>
          <p:nvPr>
            <p:ph type="title"/>
          </p:nvPr>
        </p:nvSpPr>
        <p:spPr/>
        <p:txBody>
          <a:bodyPr/>
          <a:lstStyle/>
          <a:p>
            <a:r>
              <a:rPr lang="en-IN" dirty="0"/>
              <a:t>Thread Programming in Movie recommendation </a:t>
            </a:r>
          </a:p>
        </p:txBody>
      </p:sp>
      <p:sp>
        <p:nvSpPr>
          <p:cNvPr id="3" name="Content Placeholder 2">
            <a:extLst>
              <a:ext uri="{FF2B5EF4-FFF2-40B4-BE49-F238E27FC236}">
                <a16:creationId xmlns:a16="http://schemas.microsoft.com/office/drawing/2014/main" id="{521DED14-6A3E-ECE1-484B-257B1A80066E}"/>
              </a:ext>
            </a:extLst>
          </p:cNvPr>
          <p:cNvSpPr>
            <a:spLocks noGrp="1"/>
          </p:cNvSpPr>
          <p:nvPr>
            <p:ph idx="1"/>
          </p:nvPr>
        </p:nvSpPr>
        <p:spPr/>
        <p:txBody>
          <a:bodyPr>
            <a:normAutofit lnSpcReduction="10000"/>
          </a:bodyPr>
          <a:lstStyle/>
          <a:p>
            <a:pPr algn="l"/>
            <a:r>
              <a:rPr lang="en-US" b="0" i="0" dirty="0">
                <a:solidFill>
                  <a:srgbClr val="374151"/>
                </a:solidFill>
                <a:effectLst/>
                <a:latin typeface="Söhne"/>
              </a:rPr>
              <a:t>Thread programming can be used in a customer service application on the cloud to improve the application's responsiveness, scalability, and resource utilization. Here are a </a:t>
            </a:r>
            <a:r>
              <a:rPr lang="en-US" b="0" i="0" dirty="0" err="1">
                <a:solidFill>
                  <a:srgbClr val="374151"/>
                </a:solidFill>
                <a:effectLst/>
                <a:latin typeface="Söhne"/>
              </a:rPr>
              <a:t>fewIn</a:t>
            </a:r>
            <a:r>
              <a:rPr lang="en-US" b="0" i="0" dirty="0">
                <a:solidFill>
                  <a:srgbClr val="374151"/>
                </a:solidFill>
                <a:effectLst/>
                <a:latin typeface="Söhne"/>
              </a:rPr>
              <a:t> the context of a movie search engine, thread programming refers to the use of multiple execution threads to improve the user experience and performance of the application.</a:t>
            </a:r>
          </a:p>
          <a:p>
            <a:pPr algn="l"/>
            <a:r>
              <a:rPr lang="en-US" b="0" i="0" dirty="0">
                <a:solidFill>
                  <a:srgbClr val="374151"/>
                </a:solidFill>
                <a:effectLst/>
                <a:latin typeface="Söhne"/>
              </a:rPr>
              <a:t>When a user searches for a movie on the search engine and clicks on a button to be directed to the corresponding IMDb page, the application may use a separate thread to handle this action. This thread would be responsible for making a request to the IMDb website, retrieving the necessary information, and rendering it on the page.</a:t>
            </a:r>
          </a:p>
          <a:p>
            <a:pPr algn="l"/>
            <a:endParaRPr lang="en-IN" dirty="0"/>
          </a:p>
        </p:txBody>
      </p:sp>
      <p:pic>
        <p:nvPicPr>
          <p:cNvPr id="5" name="Recorded Sound">
            <a:hlinkClick r:id="" action="ppaction://media"/>
            <a:extLst>
              <a:ext uri="{FF2B5EF4-FFF2-40B4-BE49-F238E27FC236}">
                <a16:creationId xmlns:a16="http://schemas.microsoft.com/office/drawing/2014/main" id="{F3EC271B-7A2C-8D44-FAC5-B795AAFDB03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25518" y="6176963"/>
            <a:ext cx="487363" cy="487363"/>
          </a:xfrm>
          <a:prstGeom prst="rect">
            <a:avLst/>
          </a:prstGeom>
        </p:spPr>
      </p:pic>
    </p:spTree>
    <p:extLst>
      <p:ext uri="{BB962C8B-B14F-4D97-AF65-F5344CB8AC3E}">
        <p14:creationId xmlns:p14="http://schemas.microsoft.com/office/powerpoint/2010/main" val="1737858671"/>
      </p:ext>
    </p:extLst>
  </p:cSld>
  <p:clrMapOvr>
    <a:masterClrMapping/>
  </p:clrMapOvr>
  <mc:AlternateContent xmlns:mc="http://schemas.openxmlformats.org/markup-compatibility/2006">
    <mc:Choice xmlns:p14="http://schemas.microsoft.com/office/powerpoint/2010/main" Requires="p14">
      <p:transition spd="slow" p14:dur="2000" advTm="41737"/>
    </mc:Choice>
    <mc:Fallback>
      <p:transition spd="slow" advTm="41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73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8E4FF0B-19FC-28F6-EE84-F95C3E025CE6}"/>
              </a:ext>
            </a:extLst>
          </p:cNvPr>
          <p:cNvSpPr>
            <a:spLocks noGrp="1"/>
          </p:cNvSpPr>
          <p:nvPr>
            <p:ph idx="1"/>
          </p:nvPr>
        </p:nvSpPr>
        <p:spPr>
          <a:xfrm>
            <a:off x="838200" y="1253331"/>
            <a:ext cx="10515600" cy="4351338"/>
          </a:xfrm>
        </p:spPr>
        <p:txBody>
          <a:bodyPr>
            <a:normAutofit fontScale="92500" lnSpcReduction="10000"/>
          </a:bodyPr>
          <a:lstStyle/>
          <a:p>
            <a:pPr algn="l"/>
            <a:r>
              <a:rPr lang="en-US" b="0" i="0" dirty="0">
                <a:solidFill>
                  <a:srgbClr val="374151"/>
                </a:solidFill>
                <a:effectLst/>
                <a:latin typeface="Söhne"/>
              </a:rPr>
              <a:t>By using a separate thread, the main thread of the application can continue to run and be responsive to the user's actions, such as searching for another movie or navigating to a different part of the website, while the IMDb page is being loaded in the background. This can help improve the overall speed and responsiveness of the application, as well as prevent the user from experiencing any lag or delays while waiting for the IMDb page to load.</a:t>
            </a:r>
          </a:p>
          <a:p>
            <a:pPr algn="l"/>
            <a:r>
              <a:rPr lang="en-US" b="0" i="0" dirty="0">
                <a:solidFill>
                  <a:srgbClr val="374151"/>
                </a:solidFill>
                <a:effectLst/>
                <a:latin typeface="Söhne"/>
              </a:rPr>
              <a:t>Thread programming can be a powerful tool for optimizing the performance of web applications, particularly those that involve heavy data processing or communication with external services. However, it requires careful planning and implementation to ensure that the application remains stable and reliable, and that the user experience is not negatively affected by the use of multiple threads.</a:t>
            </a:r>
          </a:p>
        </p:txBody>
      </p:sp>
      <p:pic>
        <p:nvPicPr>
          <p:cNvPr id="5" name="Recorded Sound">
            <a:hlinkClick r:id="" action="ppaction://media"/>
            <a:extLst>
              <a:ext uri="{FF2B5EF4-FFF2-40B4-BE49-F238E27FC236}">
                <a16:creationId xmlns:a16="http://schemas.microsoft.com/office/drawing/2014/main" id="{85CB6465-8CF3-EA8A-D0E3-67CFEC88624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98624" y="6107019"/>
            <a:ext cx="487363" cy="487363"/>
          </a:xfrm>
          <a:prstGeom prst="rect">
            <a:avLst/>
          </a:prstGeom>
        </p:spPr>
      </p:pic>
    </p:spTree>
    <p:extLst>
      <p:ext uri="{BB962C8B-B14F-4D97-AF65-F5344CB8AC3E}">
        <p14:creationId xmlns:p14="http://schemas.microsoft.com/office/powerpoint/2010/main" val="645197694"/>
      </p:ext>
    </p:extLst>
  </p:cSld>
  <p:clrMapOvr>
    <a:masterClrMapping/>
  </p:clrMapOvr>
  <mc:AlternateContent xmlns:mc="http://schemas.openxmlformats.org/markup-compatibility/2006">
    <mc:Choice xmlns:p14="http://schemas.microsoft.com/office/powerpoint/2010/main" Requires="p14">
      <p:transition spd="slow" p14:dur="2000" advTm="25331"/>
    </mc:Choice>
    <mc:Fallback>
      <p:transition spd="slow" advTm="253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0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TotalTime>
  <Words>1087</Words>
  <Application>Microsoft Office PowerPoint</Application>
  <PresentationFormat>Widescreen</PresentationFormat>
  <Paragraphs>31</Paragraphs>
  <Slides>8</Slides>
  <Notes>0</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Open Sans</vt:lpstr>
      <vt:lpstr>Söhne</vt:lpstr>
      <vt:lpstr>Office Theme</vt:lpstr>
      <vt:lpstr>Thread Programming</vt:lpstr>
      <vt:lpstr>What are threads?</vt:lpstr>
      <vt:lpstr>Relationship between thread and process</vt:lpstr>
      <vt:lpstr>Parallel computing approaches using threads</vt:lpstr>
      <vt:lpstr>Multithreading using cloud application platforms</vt:lpstr>
      <vt:lpstr>The cloud application platform thread vs. common threads</vt:lpstr>
      <vt:lpstr>Thread Programming in Movie recommendation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Thread Programming</dc:title>
  <dc:creator>ankit sharma</dc:creator>
  <cp:lastModifiedBy>Umesh Sharma</cp:lastModifiedBy>
  <cp:revision>5</cp:revision>
  <dcterms:created xsi:type="dcterms:W3CDTF">2023-03-26T16:54:07Z</dcterms:created>
  <dcterms:modified xsi:type="dcterms:W3CDTF">2023-04-24T02:29:39Z</dcterms:modified>
</cp:coreProperties>
</file>

<file path=docProps/thumbnail.jpeg>
</file>